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3004800" cy="9753600"/>
  <p:notesSz cx="6858000" cy="9144000"/>
  <p:defaultTextStyle>
    <a:lvl1pPr algn="ctr" defTabSz="584200">
      <a:defRPr sz="3600">
        <a:latin typeface="+mn-lt"/>
        <a:ea typeface="+mn-ea"/>
        <a:cs typeface="+mn-cs"/>
        <a:sym typeface="Helvetica"/>
      </a:defRPr>
    </a:lvl1pPr>
    <a:lvl2pPr indent="228600" algn="ctr" defTabSz="584200">
      <a:defRPr sz="3600">
        <a:latin typeface="+mn-lt"/>
        <a:ea typeface="+mn-ea"/>
        <a:cs typeface="+mn-cs"/>
        <a:sym typeface="Helvetica"/>
      </a:defRPr>
    </a:lvl2pPr>
    <a:lvl3pPr indent="457200" algn="ctr" defTabSz="584200">
      <a:defRPr sz="3600">
        <a:latin typeface="+mn-lt"/>
        <a:ea typeface="+mn-ea"/>
        <a:cs typeface="+mn-cs"/>
        <a:sym typeface="Helvetica"/>
      </a:defRPr>
    </a:lvl3pPr>
    <a:lvl4pPr indent="685800" algn="ctr" defTabSz="584200">
      <a:defRPr sz="3600">
        <a:latin typeface="+mn-lt"/>
        <a:ea typeface="+mn-ea"/>
        <a:cs typeface="+mn-cs"/>
        <a:sym typeface="Helvetica"/>
      </a:defRPr>
    </a:lvl4pPr>
    <a:lvl5pPr indent="914400" algn="ctr" defTabSz="584200">
      <a:defRPr sz="3600">
        <a:latin typeface="+mn-lt"/>
        <a:ea typeface="+mn-ea"/>
        <a:cs typeface="+mn-cs"/>
        <a:sym typeface="Helvetica"/>
      </a:defRPr>
    </a:lvl5pPr>
    <a:lvl6pPr indent="1143000" algn="ctr" defTabSz="584200">
      <a:defRPr sz="3600">
        <a:latin typeface="+mn-lt"/>
        <a:ea typeface="+mn-ea"/>
        <a:cs typeface="+mn-cs"/>
        <a:sym typeface="Helvetica"/>
      </a:defRPr>
    </a:lvl6pPr>
    <a:lvl7pPr indent="1371600" algn="ctr" defTabSz="584200">
      <a:defRPr sz="3600">
        <a:latin typeface="+mn-lt"/>
        <a:ea typeface="+mn-ea"/>
        <a:cs typeface="+mn-cs"/>
        <a:sym typeface="Helvetica"/>
      </a:defRPr>
    </a:lvl7pPr>
    <a:lvl8pPr indent="1600200" algn="ctr" defTabSz="584200">
      <a:defRPr sz="3600">
        <a:latin typeface="+mn-lt"/>
        <a:ea typeface="+mn-ea"/>
        <a:cs typeface="+mn-cs"/>
        <a:sym typeface="Helvetica"/>
      </a:defRPr>
    </a:lvl8pPr>
    <a:lvl9pPr indent="1828800" algn="ctr" defTabSz="584200">
      <a:defRPr sz="3600">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29"/>
          <p:cNvSpPr/>
          <p:nvPr>
            <p:ph type="sldImg"/>
          </p:nvPr>
        </p:nvSpPr>
        <p:spPr>
          <a:xfrm>
            <a:off x="1143000" y="685800"/>
            <a:ext cx="4572000" cy="3429000"/>
          </a:xfrm>
          <a:prstGeom prst="rect">
            <a:avLst/>
          </a:prstGeom>
        </p:spPr>
        <p:txBody>
          <a:bodyPr/>
          <a:lstStyle/>
          <a:p>
            <a:pPr lvl="0"/>
          </a:p>
        </p:txBody>
      </p:sp>
      <p:sp>
        <p:nvSpPr>
          <p:cNvPr id="30" name="Shape 3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5" name="Shape 5"/>
          <p:cNvSpPr/>
          <p:nvPr>
            <p:ph type="title"/>
          </p:nvPr>
        </p:nvSpPr>
        <p:spPr>
          <a:xfrm>
            <a:off x="1270000" y="1638300"/>
            <a:ext cx="10464800" cy="3302000"/>
          </a:xfrm>
          <a:prstGeom prst="rect">
            <a:avLst/>
          </a:prstGeom>
        </p:spPr>
        <p:txBody>
          <a:bodyPr anchor="b"/>
          <a:lstStyle/>
          <a:p>
            <a:pPr lvl="0">
              <a:defRPr sz="1800"/>
            </a:pPr>
            <a:r>
              <a:rPr sz="8000"/>
              <a:t>Title Text</a:t>
            </a:r>
          </a:p>
        </p:txBody>
      </p:sp>
      <p:sp>
        <p:nvSpPr>
          <p:cNvPr id="6" name="Shape 6"/>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8" name="Shape 8"/>
          <p:cNvSpPr/>
          <p:nvPr>
            <p:ph type="title"/>
          </p:nvPr>
        </p:nvSpPr>
        <p:spPr>
          <a:xfrm>
            <a:off x="1270000" y="6718300"/>
            <a:ext cx="10464800" cy="1422400"/>
          </a:xfrm>
          <a:prstGeom prst="rect">
            <a:avLst/>
          </a:prstGeom>
        </p:spPr>
        <p:txBody>
          <a:bodyPr anchor="b"/>
          <a:lstStyle/>
          <a:p>
            <a:pPr lvl="0">
              <a:defRPr sz="1800"/>
            </a:pPr>
            <a:r>
              <a:rPr sz="8000"/>
              <a:t>Title Text</a:t>
            </a:r>
          </a:p>
        </p:txBody>
      </p:sp>
      <p:sp>
        <p:nvSpPr>
          <p:cNvPr id="9" name="Shape 9"/>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1" name="Shape 1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3" name="Shape 13"/>
          <p:cNvSpPr/>
          <p:nvPr>
            <p:ph type="title"/>
          </p:nvPr>
        </p:nvSpPr>
        <p:spPr>
          <a:xfrm>
            <a:off x="952500" y="635000"/>
            <a:ext cx="5334000" cy="3987800"/>
          </a:xfrm>
          <a:prstGeom prst="rect">
            <a:avLst/>
          </a:prstGeom>
        </p:spPr>
        <p:txBody>
          <a:bodyPr anchor="b"/>
          <a:lstStyle>
            <a:lvl1pPr>
              <a:defRPr sz="6000"/>
            </a:lvl1pPr>
          </a:lstStyle>
          <a:p>
            <a:pPr lvl="0">
              <a:defRPr sz="1800"/>
            </a:pPr>
            <a:r>
              <a:rPr sz="6000"/>
              <a:t>Title Text</a:t>
            </a:r>
          </a:p>
        </p:txBody>
      </p:sp>
      <p:sp>
        <p:nvSpPr>
          <p:cNvPr id="14" name="Shape 14"/>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6" name="Shape 16"/>
          <p:cNvSpPr/>
          <p:nvPr>
            <p:ph type="title"/>
          </p:nvPr>
        </p:nvSpPr>
        <p:spPr>
          <a:prstGeom prst="rect">
            <a:avLst/>
          </a:prstGeom>
        </p:spPr>
        <p:txBody>
          <a:bodyPr/>
          <a:lstStyle/>
          <a:p>
            <a:pPr lvl="0">
              <a:defRPr sz="1800"/>
            </a:pPr>
            <a:r>
              <a:rPr sz="8000"/>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z="1800"/>
            </a:pPr>
            <a:r>
              <a:rPr sz="8000"/>
              <a:t>Title Text</a:t>
            </a:r>
          </a:p>
        </p:txBody>
      </p:sp>
      <p:sp>
        <p:nvSpPr>
          <p:cNvPr id="19" name="Shape 19"/>
          <p:cNvSpPr/>
          <p:nvPr>
            <p:ph type="body" idx="1"/>
          </p:nvPr>
        </p:nvSpPr>
        <p:spPr>
          <a:prstGeom prst="rect">
            <a:avLst/>
          </a:prstGeom>
        </p:spPr>
        <p:txBody>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lvl="0">
              <a:defRPr sz="1800"/>
            </a:pPr>
            <a:r>
              <a:rPr sz="8000"/>
              <a:t>Title Text</a:t>
            </a:r>
          </a:p>
        </p:txBody>
      </p:sp>
      <p:sp>
        <p:nvSpPr>
          <p:cNvPr id="22" name="Shape 22"/>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4" name="Shape 24"/>
          <p:cNvSpPr/>
          <p:nvPr>
            <p:ph type="body" idx="1"/>
          </p:nvPr>
        </p:nvSpPr>
        <p:spPr>
          <a:xfrm>
            <a:off x="952500" y="1270000"/>
            <a:ext cx="11099800" cy="7213600"/>
          </a:xfrm>
          <a:prstGeom prst="rect">
            <a:avLst/>
          </a:prstGeom>
        </p:spPr>
        <p:txBody>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z="1800"/>
            </a:pPr>
            <a:r>
              <a:rPr sz="8000"/>
              <a:t>Title Text</a:t>
            </a:r>
          </a:p>
        </p:txBody>
      </p:sp>
      <p:sp>
        <p:nvSpPr>
          <p:cNvPr id="3" name="Shape 3"/>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z="1800"/>
            </a:pPr>
            <a:r>
              <a:rPr sz="3600"/>
              <a:t>Body Level One</a:t>
            </a:r>
            <a:endParaRPr sz="3600"/>
          </a:p>
          <a:p>
            <a:pPr lvl="1">
              <a:defRPr sz="1800"/>
            </a:pPr>
            <a:r>
              <a:rPr sz="3600"/>
              <a:t>Body Level Two</a:t>
            </a:r>
            <a:endParaRPr sz="3600"/>
          </a:p>
          <a:p>
            <a:pPr lvl="2">
              <a:defRPr sz="1800"/>
            </a:pPr>
            <a:r>
              <a:rPr sz="3600"/>
              <a:t>Body Level Three</a:t>
            </a:r>
            <a:endParaRPr sz="3600"/>
          </a:p>
          <a:p>
            <a:pPr lvl="3">
              <a:defRPr sz="1800"/>
            </a:pPr>
            <a:r>
              <a:rPr sz="3600"/>
              <a:t>Body Level Four</a:t>
            </a:r>
            <a:endParaRPr sz="3600"/>
          </a:p>
          <a:p>
            <a:pPr lvl="4">
              <a:defRPr sz="1800"/>
            </a:pPr>
            <a:r>
              <a:rPr sz="3600"/>
              <a:t>Body Level Five</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spd="med" advClick="1"/>
  <p:txStyles>
    <p:titleStyle>
      <a:lvl1pPr algn="ctr" defTabSz="584200">
        <a:defRPr sz="8000">
          <a:latin typeface="+mn-lt"/>
          <a:ea typeface="+mn-ea"/>
          <a:cs typeface="+mn-cs"/>
          <a:sym typeface="Helvetica"/>
        </a:defRPr>
      </a:lvl1pPr>
      <a:lvl2pPr indent="228600" algn="ctr" defTabSz="584200">
        <a:defRPr sz="8000">
          <a:latin typeface="+mn-lt"/>
          <a:ea typeface="+mn-ea"/>
          <a:cs typeface="+mn-cs"/>
          <a:sym typeface="Helvetica"/>
        </a:defRPr>
      </a:lvl2pPr>
      <a:lvl3pPr indent="457200" algn="ctr" defTabSz="584200">
        <a:defRPr sz="8000">
          <a:latin typeface="+mn-lt"/>
          <a:ea typeface="+mn-ea"/>
          <a:cs typeface="+mn-cs"/>
          <a:sym typeface="Helvetica"/>
        </a:defRPr>
      </a:lvl3pPr>
      <a:lvl4pPr indent="685800" algn="ctr" defTabSz="584200">
        <a:defRPr sz="8000">
          <a:latin typeface="+mn-lt"/>
          <a:ea typeface="+mn-ea"/>
          <a:cs typeface="+mn-cs"/>
          <a:sym typeface="Helvetica"/>
        </a:defRPr>
      </a:lvl4pPr>
      <a:lvl5pPr indent="914400" algn="ctr" defTabSz="584200">
        <a:defRPr sz="8000">
          <a:latin typeface="+mn-lt"/>
          <a:ea typeface="+mn-ea"/>
          <a:cs typeface="+mn-cs"/>
          <a:sym typeface="Helvetica"/>
        </a:defRPr>
      </a:lvl5pPr>
      <a:lvl6pPr indent="1143000" algn="ctr" defTabSz="584200">
        <a:defRPr sz="8000">
          <a:latin typeface="+mn-lt"/>
          <a:ea typeface="+mn-ea"/>
          <a:cs typeface="+mn-cs"/>
          <a:sym typeface="Helvetica"/>
        </a:defRPr>
      </a:lvl6pPr>
      <a:lvl7pPr indent="1371600" algn="ctr" defTabSz="584200">
        <a:defRPr sz="8000">
          <a:latin typeface="+mn-lt"/>
          <a:ea typeface="+mn-ea"/>
          <a:cs typeface="+mn-cs"/>
          <a:sym typeface="Helvetica"/>
        </a:defRPr>
      </a:lvl7pPr>
      <a:lvl8pPr indent="1600200" algn="ctr" defTabSz="584200">
        <a:defRPr sz="8000">
          <a:latin typeface="+mn-lt"/>
          <a:ea typeface="+mn-ea"/>
          <a:cs typeface="+mn-cs"/>
          <a:sym typeface="Helvetica"/>
        </a:defRPr>
      </a:lvl8pPr>
      <a:lvl9pPr indent="1828800" algn="ctr" defTabSz="584200">
        <a:defRPr sz="8000">
          <a:latin typeface="+mn-lt"/>
          <a:ea typeface="+mn-ea"/>
          <a:cs typeface="+mn-cs"/>
          <a:sym typeface="Helvetica"/>
        </a:defRPr>
      </a:lvl9pPr>
    </p:titleStyle>
    <p:bodyStyle>
      <a:lvl1pPr marL="444500" indent="-444500" defTabSz="584200">
        <a:spcBef>
          <a:spcPts val="4200"/>
        </a:spcBef>
        <a:buSzPct val="75000"/>
        <a:buChar char="•"/>
        <a:defRPr sz="3600">
          <a:latin typeface="+mn-lt"/>
          <a:ea typeface="+mn-ea"/>
          <a:cs typeface="+mn-cs"/>
          <a:sym typeface="Helvetica"/>
        </a:defRPr>
      </a:lvl1pPr>
      <a:lvl2pPr marL="889000" indent="-444500" defTabSz="584200">
        <a:spcBef>
          <a:spcPts val="4200"/>
        </a:spcBef>
        <a:buSzPct val="75000"/>
        <a:buChar char="•"/>
        <a:defRPr sz="3600">
          <a:latin typeface="+mn-lt"/>
          <a:ea typeface="+mn-ea"/>
          <a:cs typeface="+mn-cs"/>
          <a:sym typeface="Helvetica"/>
        </a:defRPr>
      </a:lvl2pPr>
      <a:lvl3pPr marL="1333500" indent="-444500" defTabSz="584200">
        <a:spcBef>
          <a:spcPts val="4200"/>
        </a:spcBef>
        <a:buSzPct val="75000"/>
        <a:buChar char="•"/>
        <a:defRPr sz="3600">
          <a:latin typeface="+mn-lt"/>
          <a:ea typeface="+mn-ea"/>
          <a:cs typeface="+mn-cs"/>
          <a:sym typeface="Helvetica"/>
        </a:defRPr>
      </a:lvl3pPr>
      <a:lvl4pPr marL="1778000" indent="-444500" defTabSz="584200">
        <a:spcBef>
          <a:spcPts val="4200"/>
        </a:spcBef>
        <a:buSzPct val="75000"/>
        <a:buChar char="•"/>
        <a:defRPr sz="3600">
          <a:latin typeface="+mn-lt"/>
          <a:ea typeface="+mn-ea"/>
          <a:cs typeface="+mn-cs"/>
          <a:sym typeface="Helvetica"/>
        </a:defRPr>
      </a:lvl4pPr>
      <a:lvl5pPr marL="2222500" indent="-444500" defTabSz="584200">
        <a:spcBef>
          <a:spcPts val="4200"/>
        </a:spcBef>
        <a:buSzPct val="75000"/>
        <a:buChar char="•"/>
        <a:defRPr sz="3600">
          <a:latin typeface="+mn-lt"/>
          <a:ea typeface="+mn-ea"/>
          <a:cs typeface="+mn-cs"/>
          <a:sym typeface="Helvetica"/>
        </a:defRPr>
      </a:lvl5pPr>
      <a:lvl6pPr marL="2667000" indent="-444500" defTabSz="584200">
        <a:spcBef>
          <a:spcPts val="4200"/>
        </a:spcBef>
        <a:buSzPct val="75000"/>
        <a:buChar char="•"/>
        <a:defRPr sz="3600">
          <a:latin typeface="+mn-lt"/>
          <a:ea typeface="+mn-ea"/>
          <a:cs typeface="+mn-cs"/>
          <a:sym typeface="Helvetica"/>
        </a:defRPr>
      </a:lvl6pPr>
      <a:lvl7pPr marL="3111500" indent="-444500" defTabSz="584200">
        <a:spcBef>
          <a:spcPts val="4200"/>
        </a:spcBef>
        <a:buSzPct val="75000"/>
        <a:buChar char="•"/>
        <a:defRPr sz="3600">
          <a:latin typeface="+mn-lt"/>
          <a:ea typeface="+mn-ea"/>
          <a:cs typeface="+mn-cs"/>
          <a:sym typeface="Helvetica"/>
        </a:defRPr>
      </a:lvl7pPr>
      <a:lvl8pPr marL="3556000" indent="-444500" defTabSz="584200">
        <a:spcBef>
          <a:spcPts val="4200"/>
        </a:spcBef>
        <a:buSzPct val="75000"/>
        <a:buChar char="•"/>
        <a:defRPr sz="3600">
          <a:latin typeface="+mn-lt"/>
          <a:ea typeface="+mn-ea"/>
          <a:cs typeface="+mn-cs"/>
          <a:sym typeface="Helvetica"/>
        </a:defRPr>
      </a:lvl8pPr>
      <a:lvl9pPr marL="4000500" indent="-444500" defTabSz="584200">
        <a:spcBef>
          <a:spcPts val="4200"/>
        </a:spcBef>
        <a:buSzPct val="75000"/>
        <a:buChar char="•"/>
        <a:defRPr sz="3600">
          <a:latin typeface="+mn-lt"/>
          <a:ea typeface="+mn-ea"/>
          <a:cs typeface="+mn-cs"/>
          <a:sym typeface="Helvetica"/>
        </a:defRPr>
      </a:lvl9pPr>
    </p:bodyStyle>
    <p:otherStyle>
      <a:lvl1pPr algn="ctr" defTabSz="584200">
        <a:defRPr>
          <a:solidFill>
            <a:schemeClr val="tx1"/>
          </a:solidFill>
          <a:latin typeface="+mn-lt"/>
          <a:ea typeface="+mn-ea"/>
          <a:cs typeface="+mn-cs"/>
          <a:sym typeface="Helvetica"/>
        </a:defRPr>
      </a:lvl1pPr>
      <a:lvl2pPr indent="228600" algn="ctr" defTabSz="584200">
        <a:defRPr>
          <a:solidFill>
            <a:schemeClr val="tx1"/>
          </a:solidFill>
          <a:latin typeface="+mn-lt"/>
          <a:ea typeface="+mn-ea"/>
          <a:cs typeface="+mn-cs"/>
          <a:sym typeface="Helvetica"/>
        </a:defRPr>
      </a:lvl2pPr>
      <a:lvl3pPr indent="457200" algn="ctr" defTabSz="584200">
        <a:defRPr>
          <a:solidFill>
            <a:schemeClr val="tx1"/>
          </a:solidFill>
          <a:latin typeface="+mn-lt"/>
          <a:ea typeface="+mn-ea"/>
          <a:cs typeface="+mn-cs"/>
          <a:sym typeface="Helvetica"/>
        </a:defRPr>
      </a:lvl3pPr>
      <a:lvl4pPr indent="685800" algn="ctr" defTabSz="584200">
        <a:defRPr>
          <a:solidFill>
            <a:schemeClr val="tx1"/>
          </a:solidFill>
          <a:latin typeface="+mn-lt"/>
          <a:ea typeface="+mn-ea"/>
          <a:cs typeface="+mn-cs"/>
          <a:sym typeface="Helvetica"/>
        </a:defRPr>
      </a:lvl4pPr>
      <a:lvl5pPr indent="914400" algn="ctr" defTabSz="584200">
        <a:defRPr>
          <a:solidFill>
            <a:schemeClr val="tx1"/>
          </a:solidFill>
          <a:latin typeface="+mn-lt"/>
          <a:ea typeface="+mn-ea"/>
          <a:cs typeface="+mn-cs"/>
          <a:sym typeface="Helvetica"/>
        </a:defRPr>
      </a:lvl5pPr>
      <a:lvl6pPr indent="1143000" algn="ctr" defTabSz="584200">
        <a:defRPr>
          <a:solidFill>
            <a:schemeClr val="tx1"/>
          </a:solidFill>
          <a:latin typeface="+mn-lt"/>
          <a:ea typeface="+mn-ea"/>
          <a:cs typeface="+mn-cs"/>
          <a:sym typeface="Helvetica"/>
        </a:defRPr>
      </a:lvl6pPr>
      <a:lvl7pPr indent="1371600" algn="ctr" defTabSz="584200">
        <a:defRPr>
          <a:solidFill>
            <a:schemeClr val="tx1"/>
          </a:solidFill>
          <a:latin typeface="+mn-lt"/>
          <a:ea typeface="+mn-ea"/>
          <a:cs typeface="+mn-cs"/>
          <a:sym typeface="Helvetica"/>
        </a:defRPr>
      </a:lvl7pPr>
      <a:lvl8pPr indent="1600200" algn="ctr" defTabSz="584200">
        <a:defRPr>
          <a:solidFill>
            <a:schemeClr val="tx1"/>
          </a:solidFill>
          <a:latin typeface="+mn-lt"/>
          <a:ea typeface="+mn-ea"/>
          <a:cs typeface="+mn-cs"/>
          <a:sym typeface="Helvetica"/>
        </a:defRPr>
      </a:lvl8pPr>
      <a:lvl9pPr indent="1828800" algn="ctr" defTabSz="584200">
        <a:defRPr>
          <a:solidFill>
            <a:schemeClr val="tx1"/>
          </a:solidFill>
          <a:latin typeface="+mn-lt"/>
          <a:ea typeface="+mn-ea"/>
          <a:cs typeface="+mn-cs"/>
          <a:sym typeface="Helvetica"/>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 name="Shape 32"/>
          <p:cNvSpPr/>
          <p:nvPr>
            <p:ph type="title"/>
          </p:nvPr>
        </p:nvSpPr>
        <p:spPr>
          <a:prstGeom prst="rect">
            <a:avLst/>
          </a:prstGeom>
        </p:spPr>
        <p:txBody>
          <a:bodyPr/>
          <a:lstStyle/>
          <a:p>
            <a:pPr lvl="0">
              <a:defRPr sz="1800"/>
            </a:pPr>
            <a:r>
              <a:rPr sz="6000"/>
              <a:t>Balance of Payment</a:t>
            </a:r>
            <a:br>
              <a:rPr sz="6000"/>
            </a:br>
            <a:r>
              <a:rPr sz="3000"/>
              <a:t>B.A.(Second Year Economics)</a:t>
            </a:r>
          </a:p>
        </p:txBody>
      </p:sp>
      <p:sp>
        <p:nvSpPr>
          <p:cNvPr id="33" name="Shape 33"/>
          <p:cNvSpPr/>
          <p:nvPr>
            <p:ph type="body" idx="1"/>
          </p:nvPr>
        </p:nvSpPr>
        <p:spPr>
          <a:prstGeom prst="rect">
            <a:avLst/>
          </a:prstGeom>
        </p:spPr>
        <p:txBody>
          <a:bodyPr/>
          <a:lstStyle>
            <a:lvl1pPr algn="r"/>
          </a:lstStyle>
          <a:p>
            <a:pPr lvl="0">
              <a:defRPr sz="1800"/>
            </a:pPr>
            <a:r>
              <a:rPr sz="3200"/>
              <a:t>Dr. Yogita Malik</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 name="Shape 35"/>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Introduction</a:t>
            </a:r>
          </a:p>
        </p:txBody>
      </p:sp>
      <p:sp>
        <p:nvSpPr>
          <p:cNvPr id="36" name="Shape 36"/>
          <p:cNvSpPr/>
          <p:nvPr>
            <p:ph type="body" idx="1"/>
          </p:nvPr>
        </p:nvSpPr>
        <p:spPr>
          <a:prstGeom prst="rect">
            <a:avLst/>
          </a:prstGeom>
        </p:spPr>
        <p:txBody>
          <a:bodyPr/>
          <a:lstStyle/>
          <a:p>
            <a:pPr lvl="0" marL="444500" indent="-444500">
              <a:defRPr sz="1800"/>
            </a:pPr>
            <a:r>
              <a:rPr sz="3000">
                <a:latin typeface="Times New Roman"/>
                <a:ea typeface="Times New Roman"/>
                <a:cs typeface="Times New Roman"/>
                <a:sym typeface="Times New Roman"/>
              </a:rPr>
              <a:t>Balance of payments (BOP) accounts are an accounting record of all monetary transactions between a country and the rest of the world. These transactions include payments for the country's exports and imports of goods &amp; services, financial capital, and financial transfers.</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A country has to deal with other countries in respect of 3 items:</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(1) Visible items which include all types of physical goods exported and imported.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(2) Invisible items which include all those services whose export and import are not visible. e.g. transport services, medical services etc.</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(3) Capital transfers which are concerned with capital receipts and capital payment.</a:t>
            </a:r>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 name="Shape 38"/>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Definition</a:t>
            </a:r>
          </a:p>
        </p:txBody>
      </p:sp>
      <p:sp>
        <p:nvSpPr>
          <p:cNvPr id="39" name="Shape 39"/>
          <p:cNvSpPr/>
          <p:nvPr>
            <p:ph type="body" idx="1"/>
          </p:nvPr>
        </p:nvSpPr>
        <p:spPr>
          <a:prstGeom prst="rect">
            <a:avLst/>
          </a:prstGeom>
        </p:spPr>
        <p:txBody>
          <a:bodyPr/>
          <a:lstStyle/>
          <a:p>
            <a:pPr lvl="0" marL="444500" indent="-444500">
              <a:defRPr sz="1800"/>
            </a:pPr>
            <a:r>
              <a:rPr sz="3000">
                <a:latin typeface="Times New Roman"/>
                <a:ea typeface="Times New Roman"/>
                <a:cs typeface="Times New Roman"/>
                <a:sym typeface="Times New Roman"/>
              </a:rPr>
              <a:t>According to Kindle Berger, </a:t>
            </a:r>
            <a:br>
              <a:rPr sz="3000">
                <a:latin typeface="Times New Roman"/>
                <a:ea typeface="Times New Roman"/>
                <a:cs typeface="Times New Roman"/>
                <a:sym typeface="Times New Roman"/>
              </a:rPr>
            </a:br>
            <a:r>
              <a:rPr sz="3000">
                <a:latin typeface="Times New Roman"/>
                <a:ea typeface="Times New Roman"/>
                <a:cs typeface="Times New Roman"/>
                <a:sym typeface="Times New Roman"/>
              </a:rPr>
              <a:t>“ The balance of payments of a country is a systematic record of all economic transactions between the residents of the reporting country and residents of foreign countries during a given period of time”. </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 name="Shape 41"/>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Features</a:t>
            </a:r>
          </a:p>
        </p:txBody>
      </p:sp>
      <p:sp>
        <p:nvSpPr>
          <p:cNvPr id="42" name="Shape 42"/>
          <p:cNvSpPr/>
          <p:nvPr>
            <p:ph type="body" idx="1"/>
          </p:nvPr>
        </p:nvSpPr>
        <p:spPr>
          <a:prstGeom prst="rect">
            <a:avLst/>
          </a:prstGeom>
        </p:spPr>
        <p:txBody>
          <a:bodyPr/>
          <a:lstStyle/>
          <a:p>
            <a:pPr lvl="0" marL="444500" indent="-444500">
              <a:defRPr sz="1800"/>
            </a:pPr>
            <a:r>
              <a:rPr sz="3000">
                <a:latin typeface="Times New Roman"/>
                <a:ea typeface="Times New Roman"/>
                <a:cs typeface="Times New Roman"/>
                <a:sym typeface="Times New Roman"/>
              </a:rPr>
              <a:t>It is a systematic record of all economic transactions between one country and the rest of the world.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 It includes all transactions, visible as well as invisible.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It relates to a period of time. Generally, it is an annual statement. </a:t>
            </a:r>
            <a:endParaRPr sz="3000">
              <a:latin typeface="Times New Roman"/>
              <a:ea typeface="Times New Roman"/>
              <a:cs typeface="Times New Roman"/>
              <a:sym typeface="Times New Roman"/>
            </a:endParaRPr>
          </a:p>
          <a:p>
            <a:pPr lvl="0" marL="444500" indent="-444500">
              <a:defRPr sz="1800"/>
            </a:pPr>
            <a:r>
              <a:rPr sz="3000">
                <a:latin typeface="Times New Roman"/>
                <a:ea typeface="Times New Roman"/>
                <a:cs typeface="Times New Roman"/>
                <a:sym typeface="Times New Roman"/>
              </a:rPr>
              <a:t> It adopts a double-entry book-keeping system. It has two sides: credit side and debit side. Receipts are recorded on the credit side and payments on the debit side.</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 name="Shape 44"/>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Components of BOP</a:t>
            </a:r>
          </a:p>
        </p:txBody>
      </p:sp>
      <p:sp>
        <p:nvSpPr>
          <p:cNvPr id="45" name="Shape 45"/>
          <p:cNvSpPr/>
          <p:nvPr>
            <p:ph type="body" idx="1"/>
          </p:nvPr>
        </p:nvSpPr>
        <p:spPr>
          <a:prstGeom prst="rect">
            <a:avLst/>
          </a:prstGeom>
        </p:spPr>
        <p:txBody>
          <a:bodyPr/>
          <a:lstStyle/>
          <a:p>
            <a:pPr lvl="0" marL="444500" indent="-444500">
              <a:defRPr sz="1800"/>
            </a:pPr>
            <a:r>
              <a:rPr b="1" sz="3000" u="sng"/>
              <a:t>Current Account Balance,</a:t>
            </a:r>
            <a:br>
              <a:rPr sz="3000"/>
            </a:br>
            <a:r>
              <a:rPr sz="3000"/>
              <a:t>BOP on current account is a statement of actual receipts and payments in short period. </a:t>
            </a:r>
            <a:endParaRPr sz="3000"/>
          </a:p>
          <a:p>
            <a:pPr lvl="0" marL="444500" indent="-444500">
              <a:defRPr sz="1800"/>
            </a:pPr>
            <a:r>
              <a:rPr sz="3000"/>
              <a:t>It includes the value of export and imports of both visible and invisible goods. There can be either surplus or deficit in current account. </a:t>
            </a:r>
            <a:endParaRPr sz="3000"/>
          </a:p>
          <a:p>
            <a:pPr lvl="0" marL="444500" indent="-444500">
              <a:defRPr sz="1800"/>
            </a:pPr>
            <a:r>
              <a:rPr sz="3000"/>
              <a:t> The current account includes:- export &amp; import of services, interests, profits, dividends and unilateral receipts/payments from/to abroad.</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 name="Shape 47"/>
          <p:cNvSpPr/>
          <p:nvPr>
            <p:ph type="title"/>
          </p:nvPr>
        </p:nvSpPr>
        <p:spPr>
          <a:xfrm>
            <a:off x="952500" y="444500"/>
            <a:ext cx="11099800" cy="589955"/>
          </a:xfrm>
          <a:prstGeom prst="rect">
            <a:avLst/>
          </a:prstGeom>
        </p:spPr>
        <p:txBody>
          <a:bodyPr/>
          <a:lstStyle/>
          <a:p>
            <a:pPr lvl="0" defTabSz="233679">
              <a:defRPr sz="3200"/>
            </a:pPr>
          </a:p>
        </p:txBody>
      </p:sp>
      <p:sp>
        <p:nvSpPr>
          <p:cNvPr id="48" name="Shape 48"/>
          <p:cNvSpPr/>
          <p:nvPr>
            <p:ph type="body" idx="1"/>
          </p:nvPr>
        </p:nvSpPr>
        <p:spPr>
          <a:xfrm>
            <a:off x="952500" y="1018480"/>
            <a:ext cx="11099800" cy="7871520"/>
          </a:xfrm>
          <a:prstGeom prst="rect">
            <a:avLst/>
          </a:prstGeom>
        </p:spPr>
        <p:txBody>
          <a:bodyPr/>
          <a:lstStyle/>
          <a:p>
            <a:pPr lvl="0" marL="370416" indent="-370416">
              <a:defRPr sz="1800"/>
            </a:pPr>
            <a:r>
              <a:rPr b="1" sz="3000" u="sng">
                <a:latin typeface="Times New Roman"/>
                <a:ea typeface="Times New Roman"/>
                <a:cs typeface="Times New Roman"/>
                <a:sym typeface="Times New Roman"/>
              </a:rPr>
              <a:t>Capital Account Balance </a:t>
            </a:r>
            <a:br>
              <a:rPr b="1" sz="3000" u="sng">
                <a:latin typeface="Times New Roman"/>
                <a:ea typeface="Times New Roman"/>
                <a:cs typeface="Times New Roman"/>
                <a:sym typeface="Times New Roman"/>
              </a:rPr>
            </a:br>
            <a:r>
              <a:rPr sz="3000">
                <a:latin typeface="Times New Roman"/>
                <a:ea typeface="Times New Roman"/>
                <a:cs typeface="Times New Roman"/>
                <a:sym typeface="Times New Roman"/>
              </a:rPr>
              <a:t>It is difference between the receipts and payments on account of capital account. It refers to all financial transactions. </a:t>
            </a:r>
            <a:endParaRPr sz="3000">
              <a:latin typeface="Times New Roman"/>
              <a:ea typeface="Times New Roman"/>
              <a:cs typeface="Times New Roman"/>
              <a:sym typeface="Times New Roman"/>
            </a:endParaRPr>
          </a:p>
          <a:p>
            <a:pPr lvl="0" marL="689940" indent="-689940">
              <a:defRPr sz="1800"/>
            </a:pPr>
            <a:r>
              <a:rPr sz="3000">
                <a:latin typeface="Times New Roman"/>
                <a:ea typeface="Times New Roman"/>
                <a:cs typeface="Times New Roman"/>
                <a:sym typeface="Times New Roman"/>
              </a:rPr>
              <a:t> The capital account involves inflows and outflows relating to investments, short term borrowings/lending, and medium term to long term borrowing/lending. </a:t>
            </a:r>
            <a:endParaRPr sz="3000">
              <a:latin typeface="Times New Roman"/>
              <a:ea typeface="Times New Roman"/>
              <a:cs typeface="Times New Roman"/>
              <a:sym typeface="Times New Roman"/>
            </a:endParaRPr>
          </a:p>
          <a:p>
            <a:pPr lvl="0" marL="689940" indent="-689940">
              <a:defRPr sz="1800"/>
            </a:pPr>
            <a:r>
              <a:rPr sz="3000">
                <a:latin typeface="Times New Roman"/>
                <a:ea typeface="Times New Roman"/>
                <a:cs typeface="Times New Roman"/>
                <a:sym typeface="Times New Roman"/>
              </a:rPr>
              <a:t> There can be surplus or deficit in capital account.</a:t>
            </a:r>
            <a:endParaRPr sz="3000">
              <a:latin typeface="Times New Roman"/>
              <a:ea typeface="Times New Roman"/>
              <a:cs typeface="Times New Roman"/>
              <a:sym typeface="Times New Roman"/>
            </a:endParaRPr>
          </a:p>
          <a:p>
            <a:pPr lvl="0" marL="689940" indent="-689940">
              <a:defRPr sz="1800"/>
            </a:pPr>
            <a:r>
              <a:rPr sz="3000">
                <a:latin typeface="Times New Roman"/>
                <a:ea typeface="Times New Roman"/>
                <a:cs typeface="Times New Roman"/>
                <a:sym typeface="Times New Roman"/>
              </a:rPr>
              <a:t>It includes: - private foreign loan flow, movement in banking capital, official capital transactions, reserves, gold movement etc.</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 name="Shape 50"/>
          <p:cNvSpPr/>
          <p:nvPr>
            <p:ph type="title"/>
          </p:nvPr>
        </p:nvSpPr>
        <p:spPr>
          <a:xfrm>
            <a:off x="952500" y="444500"/>
            <a:ext cx="11099800" cy="691754"/>
          </a:xfrm>
          <a:prstGeom prst="rect">
            <a:avLst/>
          </a:prstGeom>
        </p:spPr>
        <p:txBody>
          <a:bodyPr/>
          <a:lstStyle/>
          <a:p>
            <a:pPr lvl="0" defTabSz="274574">
              <a:defRPr sz="3759"/>
            </a:pPr>
          </a:p>
        </p:txBody>
      </p:sp>
      <p:sp>
        <p:nvSpPr>
          <p:cNvPr id="51" name="Shape 51"/>
          <p:cNvSpPr/>
          <p:nvPr>
            <p:ph type="body" idx="1"/>
          </p:nvPr>
        </p:nvSpPr>
        <p:spPr>
          <a:xfrm>
            <a:off x="952500" y="1128662"/>
            <a:ext cx="11099800" cy="7761338"/>
          </a:xfrm>
          <a:prstGeom prst="rect">
            <a:avLst/>
          </a:prstGeom>
        </p:spPr>
        <p:txBody>
          <a:bodyPr/>
          <a:lstStyle/>
          <a:p>
            <a:pPr lvl="0">
              <a:defRPr sz="1800"/>
            </a:pPr>
            <a:r>
              <a:rPr b="1" sz="3000" u="sng"/>
              <a:t>Overall BOP,</a:t>
            </a:r>
            <a:br>
              <a:rPr sz="3000"/>
            </a:br>
            <a:r>
              <a:rPr sz="3000"/>
              <a:t> Total of a country’s current and capital account is reflected in overall Balance of payments. </a:t>
            </a:r>
            <a:endParaRPr sz="3000"/>
          </a:p>
          <a:p>
            <a:pPr lvl="0">
              <a:defRPr sz="1800"/>
            </a:pPr>
            <a:r>
              <a:rPr sz="3000"/>
              <a:t>It includes errors and omissions and official reserve transactions. The errors may be due to statistical discrepancies &amp; omission may be due to certain transactions may not be recorded. </a:t>
            </a:r>
            <a:endParaRPr sz="3000"/>
          </a:p>
          <a:p>
            <a:pPr lvl="0">
              <a:defRPr sz="1800"/>
            </a:pPr>
            <a:r>
              <a:rPr sz="3000"/>
              <a:t>For e.g.: A remittance by an Indian working abroad to India may not yet recorded, or a payment of dividend abroad by an MNC operating in India may not yet recorded or so on. The errors and omissions amount equals to the amount necessary to balance both the sides</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 name="Shape 53"/>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Causes of Disequilibrium</a:t>
            </a:r>
          </a:p>
        </p:txBody>
      </p:sp>
      <p:sp>
        <p:nvSpPr>
          <p:cNvPr id="54" name="Shape 54"/>
          <p:cNvSpPr/>
          <p:nvPr>
            <p:ph type="body" idx="1"/>
          </p:nvPr>
        </p:nvSpPr>
        <p:spPr>
          <a:prstGeom prst="rect">
            <a:avLst/>
          </a:prstGeom>
        </p:spPr>
        <p:txBody>
          <a:bodyPr/>
          <a:lstStyle/>
          <a:p>
            <a:pPr lvl="0" marL="444500" indent="-444500">
              <a:defRPr sz="1800"/>
            </a:pPr>
            <a:r>
              <a:rPr sz="3000"/>
              <a:t>(1)</a:t>
            </a:r>
            <a:r>
              <a:rPr sz="3000" u="sng"/>
              <a:t>Natural causes</a:t>
            </a:r>
            <a:r>
              <a:rPr sz="3000"/>
              <a:t> – e.g. floods, earthquake etc. </a:t>
            </a:r>
            <a:endParaRPr sz="3000"/>
          </a:p>
          <a:p>
            <a:pPr lvl="0" marL="444500" indent="-444500">
              <a:defRPr sz="1800"/>
            </a:pPr>
            <a:r>
              <a:rPr sz="3000"/>
              <a:t>(2)</a:t>
            </a:r>
            <a:r>
              <a:rPr sz="3000" u="sng"/>
              <a:t> Economic causes</a:t>
            </a:r>
            <a:r>
              <a:rPr sz="3000"/>
              <a:t> – e.g. Cyclical Fluctuations, Inflation, Demonstration Effect etc. </a:t>
            </a:r>
            <a:endParaRPr sz="3000"/>
          </a:p>
          <a:p>
            <a:pPr lvl="0" marL="444500" indent="-444500">
              <a:defRPr sz="1800"/>
            </a:pPr>
            <a:r>
              <a:rPr sz="3000"/>
              <a:t>(3) </a:t>
            </a:r>
            <a:r>
              <a:rPr sz="3000" u="sng"/>
              <a:t>Political causes</a:t>
            </a:r>
            <a:r>
              <a:rPr sz="3000"/>
              <a:t> – e.g. international relation, political instability, etc. </a:t>
            </a:r>
            <a:endParaRPr sz="3000"/>
          </a:p>
          <a:p>
            <a:pPr lvl="0" marL="444500" indent="-444500">
              <a:defRPr sz="1800"/>
            </a:pPr>
            <a:r>
              <a:rPr sz="3000"/>
              <a:t>(4)</a:t>
            </a:r>
            <a:r>
              <a:rPr sz="3000" u="sng"/>
              <a:t> Social factors</a:t>
            </a:r>
            <a:r>
              <a:rPr sz="3000"/>
              <a:t> – e.g. change in taste and preferences etc.</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lvl1pPr>
              <a:defRPr sz="5500">
                <a:latin typeface="Times New Roman"/>
                <a:ea typeface="Times New Roman"/>
                <a:cs typeface="Times New Roman"/>
                <a:sym typeface="Times New Roman"/>
              </a:defRPr>
            </a:lvl1pPr>
          </a:lstStyle>
          <a:p>
            <a:pPr lvl="0">
              <a:defRPr sz="1800"/>
            </a:pPr>
            <a:r>
              <a:rPr sz="5500"/>
              <a:t>How to correct the Balance of Payment?</a:t>
            </a:r>
          </a:p>
        </p:txBody>
      </p:sp>
      <p:sp>
        <p:nvSpPr>
          <p:cNvPr id="57" name="Shape 57"/>
          <p:cNvSpPr/>
          <p:nvPr>
            <p:ph type="body" idx="1"/>
          </p:nvPr>
        </p:nvSpPr>
        <p:spPr>
          <a:prstGeom prst="rect">
            <a:avLst/>
          </a:prstGeom>
        </p:spPr>
        <p:txBody>
          <a:bodyPr/>
          <a:lstStyle/>
          <a:p>
            <a:pPr lvl="0" marL="293370" indent="-293370" defTabSz="385572">
              <a:spcBef>
                <a:spcPts val="2700"/>
              </a:spcBef>
              <a:defRPr sz="1800"/>
            </a:pPr>
            <a:r>
              <a:rPr b="1" sz="2376" u="sng"/>
              <a:t>Monetary measures</a:t>
            </a:r>
            <a:r>
              <a:rPr sz="2376"/>
              <a:t> – </a:t>
            </a:r>
            <a:endParaRPr sz="2376"/>
          </a:p>
          <a:p>
            <a:pPr lvl="0" marL="293370" indent="-293370" defTabSz="385572">
              <a:spcBef>
                <a:spcPts val="2700"/>
              </a:spcBef>
              <a:defRPr sz="1800"/>
            </a:pPr>
            <a:r>
              <a:rPr sz="2376"/>
              <a:t>(1)</a:t>
            </a:r>
            <a:r>
              <a:rPr sz="2376" u="sng"/>
              <a:t>Deflation</a:t>
            </a:r>
            <a:r>
              <a:rPr sz="2376"/>
              <a:t> - Deflation means falling prices. </a:t>
            </a:r>
            <a:endParaRPr sz="2376"/>
          </a:p>
          <a:p>
            <a:pPr lvl="0" marL="293370" indent="-293370" defTabSz="385572">
              <a:spcBef>
                <a:spcPts val="2700"/>
              </a:spcBef>
              <a:defRPr sz="1800"/>
            </a:pPr>
            <a:r>
              <a:rPr sz="2376"/>
              <a:t>Deflation has been used as a measure to correct deficit disequilibrium. A country faces deficit when its imports exceeds exports. </a:t>
            </a:r>
            <a:endParaRPr sz="2376"/>
          </a:p>
          <a:p>
            <a:pPr lvl="0" marL="293370" indent="-293370" defTabSz="385572">
              <a:spcBef>
                <a:spcPts val="2700"/>
              </a:spcBef>
              <a:defRPr sz="1800"/>
            </a:pPr>
            <a:r>
              <a:rPr sz="2376"/>
              <a:t> Deflation is brought through monetary measures like bank rate policy, open market operations, etc. or through fiscal measures like higher taxation, reduction in public expenditure, etc. </a:t>
            </a:r>
            <a:endParaRPr sz="2376"/>
          </a:p>
          <a:p>
            <a:pPr lvl="0" marL="293370" indent="-293370" defTabSz="385572">
              <a:spcBef>
                <a:spcPts val="2700"/>
              </a:spcBef>
              <a:defRPr sz="1800"/>
            </a:pPr>
            <a:r>
              <a:rPr sz="2376"/>
              <a:t> Deflation would make our items cheaper in foreign market resulting a rise in our exports. At the same time the demands for imports fall due to higher taxation and reduced income. </a:t>
            </a:r>
            <a:endParaRPr sz="2376"/>
          </a:p>
          <a:p>
            <a:pPr lvl="0" marL="293370" indent="-293370" defTabSz="385572">
              <a:spcBef>
                <a:spcPts val="2700"/>
              </a:spcBef>
              <a:defRPr sz="1800"/>
            </a:pPr>
            <a:r>
              <a:rPr sz="2376"/>
              <a:t> This would build a favourable atmosphere in the balance of payment position. However Deflation can be successful when the exchange rate remains fixed.</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 name="Shape 59"/>
          <p:cNvSpPr/>
          <p:nvPr>
            <p:ph type="title"/>
          </p:nvPr>
        </p:nvSpPr>
        <p:spPr>
          <a:xfrm>
            <a:off x="952500" y="444500"/>
            <a:ext cx="11099800" cy="508596"/>
          </a:xfrm>
          <a:prstGeom prst="rect">
            <a:avLst/>
          </a:prstGeom>
        </p:spPr>
        <p:txBody>
          <a:bodyPr/>
          <a:lstStyle/>
          <a:p>
            <a:pPr lvl="0" defTabSz="233679">
              <a:defRPr sz="3200"/>
            </a:pPr>
          </a:p>
        </p:txBody>
      </p:sp>
      <p:sp>
        <p:nvSpPr>
          <p:cNvPr id="60" name="Shape 60"/>
          <p:cNvSpPr/>
          <p:nvPr>
            <p:ph type="body" idx="1"/>
          </p:nvPr>
        </p:nvSpPr>
        <p:spPr>
          <a:xfrm>
            <a:off x="952500" y="1055042"/>
            <a:ext cx="11099800" cy="7834958"/>
          </a:xfrm>
          <a:prstGeom prst="rect">
            <a:avLst/>
          </a:prstGeom>
        </p:spPr>
        <p:txBody>
          <a:bodyPr/>
          <a:lstStyle/>
          <a:p>
            <a:pPr lvl="0" marL="391159" indent="-391159" defTabSz="514095">
              <a:spcBef>
                <a:spcPts val="3600"/>
              </a:spcBef>
              <a:defRPr sz="1800"/>
            </a:pPr>
            <a:r>
              <a:rPr sz="3168"/>
              <a:t>(2)Exchange Depreciation - Exchange depreciation means decline in the rate of exchange of domestic currency in terms of foreign currency. </a:t>
            </a:r>
            <a:endParaRPr sz="3168"/>
          </a:p>
          <a:p>
            <a:pPr lvl="0" marL="391159" indent="-391159" defTabSz="514095">
              <a:spcBef>
                <a:spcPts val="3600"/>
              </a:spcBef>
              <a:defRPr sz="1800"/>
            </a:pPr>
            <a:r>
              <a:rPr sz="3168"/>
              <a:t>This device implies that a country has adopted a flexible exchange rate policy. </a:t>
            </a:r>
            <a:endParaRPr sz="3168"/>
          </a:p>
          <a:p>
            <a:pPr lvl="0" marL="391159" indent="-391159" defTabSz="514095">
              <a:spcBef>
                <a:spcPts val="3600"/>
              </a:spcBef>
              <a:defRPr sz="1800"/>
            </a:pPr>
            <a:r>
              <a:rPr sz="3168"/>
              <a:t>Suppose the rate of exchange between Indian rupee and US dollar is $1 = Rs. 40. If India experiences an adverse balance of payments with regard to U.S.A, the Indian demand for US dollar will rise. </a:t>
            </a:r>
            <a:endParaRPr sz="3168"/>
          </a:p>
          <a:p>
            <a:pPr lvl="0" marL="391159" indent="-391159" defTabSz="514095">
              <a:spcBef>
                <a:spcPts val="3600"/>
              </a:spcBef>
              <a:defRPr sz="1800"/>
            </a:pPr>
            <a:r>
              <a:rPr sz="3168"/>
              <a:t> The price of dollar in terms of rupee will rise. Hence, dollar will appreciate in external value and rupee will depreciate in external value. The new rate of exchange may be say $1 = Rs. 50. This means 25% exchange depreciation of the</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 name="Shape 62"/>
          <p:cNvSpPr/>
          <p:nvPr>
            <p:ph type="title"/>
          </p:nvPr>
        </p:nvSpPr>
        <p:spPr>
          <a:xfrm>
            <a:off x="952500" y="444500"/>
            <a:ext cx="11099800" cy="785813"/>
          </a:xfrm>
          <a:prstGeom prst="rect">
            <a:avLst/>
          </a:prstGeom>
        </p:spPr>
        <p:txBody>
          <a:bodyPr/>
          <a:lstStyle/>
          <a:p>
            <a:pPr lvl="0" defTabSz="332993">
              <a:defRPr sz="4560"/>
            </a:pPr>
          </a:p>
        </p:txBody>
      </p:sp>
      <p:sp>
        <p:nvSpPr>
          <p:cNvPr id="63" name="Shape 63"/>
          <p:cNvSpPr/>
          <p:nvPr>
            <p:ph type="body" idx="1"/>
          </p:nvPr>
        </p:nvSpPr>
        <p:spPr>
          <a:xfrm>
            <a:off x="952500" y="1325860"/>
            <a:ext cx="11099800" cy="7564140"/>
          </a:xfrm>
          <a:prstGeom prst="rect">
            <a:avLst/>
          </a:prstGeom>
        </p:spPr>
        <p:txBody>
          <a:bodyPr/>
          <a:lstStyle/>
          <a:p>
            <a:pPr lvl="0" marL="422275" indent="-422275" defTabSz="554990">
              <a:spcBef>
                <a:spcPts val="3900"/>
              </a:spcBef>
              <a:defRPr sz="1800"/>
            </a:pPr>
            <a:r>
              <a:rPr sz="3420"/>
              <a:t>(3) </a:t>
            </a:r>
            <a:r>
              <a:rPr sz="3420" u="sng"/>
              <a:t>Devaluation</a:t>
            </a:r>
            <a:r>
              <a:rPr sz="3420"/>
              <a:t> - Devaluation refers to deliberate attempt made by monetary authorities to bring down the value of home currency against foreign currency. </a:t>
            </a:r>
            <a:endParaRPr sz="3420"/>
          </a:p>
          <a:p>
            <a:pPr lvl="0" marL="422275" indent="-422275" defTabSz="554990">
              <a:spcBef>
                <a:spcPts val="3900"/>
              </a:spcBef>
              <a:defRPr sz="1800"/>
            </a:pPr>
            <a:r>
              <a:rPr sz="3420"/>
              <a:t> When devaluation is effected, the value of home currency goes down against foreign currency, Let us suppose the exchange rate remains $1 = Rs. 10 before devaluation. Let us suppose, devaluation takes place which reduces the value of home currency and now the exchange rate becomes $1 = Rs. 20. </a:t>
            </a:r>
            <a:endParaRPr sz="3420"/>
          </a:p>
          <a:p>
            <a:pPr lvl="0" marL="422275" indent="-422275" defTabSz="554990">
              <a:spcBef>
                <a:spcPts val="3900"/>
              </a:spcBef>
              <a:defRPr sz="1800"/>
            </a:pPr>
            <a:r>
              <a:rPr sz="3420"/>
              <a:t>After such a change our goods becomes cheap in foreign market. This is because, after devaluation, dollar is exchanged for more Indian currencies</a:t>
            </a: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 name="Shape 65"/>
          <p:cNvSpPr/>
          <p:nvPr>
            <p:ph type="title"/>
          </p:nvPr>
        </p:nvSpPr>
        <p:spPr>
          <a:xfrm>
            <a:off x="952500" y="444500"/>
            <a:ext cx="11099800" cy="348754"/>
          </a:xfrm>
          <a:prstGeom prst="rect">
            <a:avLst/>
          </a:prstGeom>
        </p:spPr>
        <p:txBody>
          <a:bodyPr/>
          <a:lstStyle/>
          <a:p>
            <a:pPr lvl="0" defTabSz="233679">
              <a:defRPr sz="3200"/>
            </a:pPr>
          </a:p>
        </p:txBody>
      </p:sp>
      <p:sp>
        <p:nvSpPr>
          <p:cNvPr id="66" name="Shape 66"/>
          <p:cNvSpPr/>
          <p:nvPr>
            <p:ph type="body" idx="1"/>
          </p:nvPr>
        </p:nvSpPr>
        <p:spPr>
          <a:xfrm>
            <a:off x="952500" y="863600"/>
            <a:ext cx="11099800" cy="8026400"/>
          </a:xfrm>
          <a:prstGeom prst="rect">
            <a:avLst/>
          </a:prstGeom>
        </p:spPr>
        <p:txBody>
          <a:bodyPr/>
          <a:lstStyle/>
          <a:p>
            <a:pPr lvl="0" marL="435609" indent="-435609" defTabSz="572516">
              <a:spcBef>
                <a:spcPts val="4100"/>
              </a:spcBef>
              <a:defRPr sz="1800"/>
            </a:pPr>
            <a:r>
              <a:rPr b="1" sz="3528" u="sng"/>
              <a:t>Non-Monetary Measures </a:t>
            </a:r>
            <a:r>
              <a:rPr sz="3528"/>
              <a:t>– </a:t>
            </a:r>
            <a:endParaRPr sz="3528"/>
          </a:p>
          <a:p>
            <a:pPr lvl="0" marL="435609" indent="-435609" defTabSz="572516">
              <a:spcBef>
                <a:spcPts val="4100"/>
              </a:spcBef>
              <a:defRPr sz="1800"/>
            </a:pPr>
            <a:r>
              <a:rPr sz="3528"/>
              <a:t>(1) </a:t>
            </a:r>
            <a:r>
              <a:rPr sz="3528" u="sng"/>
              <a:t>Export Promotion</a:t>
            </a:r>
            <a:r>
              <a:rPr sz="3528"/>
              <a:t> – The government can adopt export promotion measures to correct disequilibrium in the balance of payments. </a:t>
            </a:r>
            <a:endParaRPr sz="3528"/>
          </a:p>
          <a:p>
            <a:pPr lvl="0" marL="435609" indent="-435609" defTabSz="572516">
              <a:spcBef>
                <a:spcPts val="4100"/>
              </a:spcBef>
              <a:defRPr sz="1800"/>
            </a:pPr>
            <a:r>
              <a:rPr sz="3528"/>
              <a:t>This includes substitutes, tax concessions to exporters, marketing facilities, credit and incentives to exporters, etc. </a:t>
            </a:r>
            <a:endParaRPr sz="3528"/>
          </a:p>
          <a:p>
            <a:pPr lvl="0" marL="435609" indent="-435609" defTabSz="572516">
              <a:spcBef>
                <a:spcPts val="4100"/>
              </a:spcBef>
              <a:defRPr sz="1800"/>
            </a:pPr>
            <a:r>
              <a:rPr sz="3528"/>
              <a:t> The government may also help to promote export through exhibition, trade fairs; conducting marketing research &amp; by providing the required administrative and diplomatic help to tap the potential markets</a:t>
            </a:r>
          </a:p>
        </p:txBody>
      </p:sp>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 name="Shape 68"/>
          <p:cNvSpPr/>
          <p:nvPr>
            <p:ph type="title"/>
          </p:nvPr>
        </p:nvSpPr>
        <p:spPr>
          <a:xfrm>
            <a:off x="952500" y="444500"/>
            <a:ext cx="11099800" cy="563017"/>
          </a:xfrm>
          <a:prstGeom prst="rect">
            <a:avLst/>
          </a:prstGeom>
        </p:spPr>
        <p:txBody>
          <a:bodyPr/>
          <a:lstStyle/>
          <a:p>
            <a:pPr lvl="0" defTabSz="233679">
              <a:defRPr sz="3200"/>
            </a:pPr>
          </a:p>
        </p:txBody>
      </p:sp>
      <p:sp>
        <p:nvSpPr>
          <p:cNvPr id="69" name="Shape 69"/>
          <p:cNvSpPr/>
          <p:nvPr>
            <p:ph type="body" idx="1"/>
          </p:nvPr>
        </p:nvSpPr>
        <p:spPr>
          <a:xfrm>
            <a:off x="952500" y="1008360"/>
            <a:ext cx="11099800" cy="7881640"/>
          </a:xfrm>
          <a:prstGeom prst="rect">
            <a:avLst/>
          </a:prstGeom>
        </p:spPr>
        <p:txBody>
          <a:bodyPr/>
          <a:lstStyle/>
          <a:p>
            <a:pPr lvl="0">
              <a:defRPr sz="1800"/>
            </a:pPr>
            <a:r>
              <a:rPr sz="3600"/>
              <a:t>(2)</a:t>
            </a:r>
            <a:r>
              <a:rPr sz="3600" u="sng"/>
              <a:t>Quotas</a:t>
            </a:r>
            <a:r>
              <a:rPr sz="3600"/>
              <a:t> – </a:t>
            </a:r>
            <a:endParaRPr sz="3600"/>
          </a:p>
          <a:p>
            <a:pPr lvl="0">
              <a:defRPr sz="1800"/>
            </a:pPr>
            <a:r>
              <a:rPr sz="3600"/>
              <a:t>Under the quota system, the government may fix and permit the maximum quantity or value of a commodity to be imported during a given period.</a:t>
            </a:r>
            <a:endParaRPr sz="3600"/>
          </a:p>
          <a:p>
            <a:pPr lvl="0">
              <a:defRPr sz="1800"/>
            </a:pPr>
            <a:r>
              <a:rPr sz="3600"/>
              <a:t>By restricting imports through the quota system, the deficit is reduced and the balance of payments position is improved.</a:t>
            </a:r>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 name="Shape 71"/>
          <p:cNvSpPr/>
          <p:nvPr>
            <p:ph type="title"/>
          </p:nvPr>
        </p:nvSpPr>
        <p:spPr>
          <a:xfrm>
            <a:off x="952500" y="444500"/>
            <a:ext cx="11099800" cy="435670"/>
          </a:xfrm>
          <a:prstGeom prst="rect">
            <a:avLst/>
          </a:prstGeom>
        </p:spPr>
        <p:txBody>
          <a:bodyPr/>
          <a:lstStyle/>
          <a:p>
            <a:pPr lvl="0" defTabSz="233679">
              <a:defRPr sz="3200"/>
            </a:pPr>
          </a:p>
        </p:txBody>
      </p:sp>
      <p:sp>
        <p:nvSpPr>
          <p:cNvPr id="72" name="Shape 72"/>
          <p:cNvSpPr/>
          <p:nvPr>
            <p:ph type="body" idx="1"/>
          </p:nvPr>
        </p:nvSpPr>
        <p:spPr>
          <a:xfrm>
            <a:off x="952500" y="863600"/>
            <a:ext cx="11099800" cy="8026400"/>
          </a:xfrm>
          <a:prstGeom prst="rect">
            <a:avLst/>
          </a:prstGeom>
        </p:spPr>
        <p:txBody>
          <a:bodyPr/>
          <a:lstStyle/>
          <a:p>
            <a:pPr lvl="0">
              <a:defRPr sz="1800"/>
            </a:pPr>
            <a:r>
              <a:rPr sz="3600"/>
              <a:t> (3)</a:t>
            </a:r>
            <a:r>
              <a:rPr sz="3600" u="sng"/>
              <a:t>Tariffs </a:t>
            </a:r>
            <a:r>
              <a:rPr sz="3600"/>
              <a:t>– Tariffs are duties (taxes) imposed on imports. When tariffs are imposed, the prices of imports would increase to the extent of tariff. </a:t>
            </a:r>
            <a:endParaRPr sz="3600"/>
          </a:p>
          <a:p>
            <a:pPr lvl="0">
              <a:defRPr sz="1800"/>
            </a:pPr>
            <a:r>
              <a:rPr sz="3600"/>
              <a:t>The increased prices will reduced the demand for</a:t>
            </a:r>
          </a:p>
        </p:txBody>
      </p:sp>
    </p:spTree>
  </p:cSld>
  <p:clrMapOvr>
    <a:masterClrMapping/>
  </p:clrMapOvr>
  <p:transitio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 name="Shape 74"/>
          <p:cNvSpPr/>
          <p:nvPr>
            <p:ph type="title"/>
          </p:nvPr>
        </p:nvSpPr>
        <p:spPr>
          <a:prstGeom prst="rect">
            <a:avLst/>
          </a:prstGeom>
        </p:spPr>
        <p:txBody>
          <a:bodyPr/>
          <a:lstStyle>
            <a:lvl1pPr>
              <a:spcBef>
                <a:spcPts val="4200"/>
              </a:spcBef>
              <a:defRPr sz="6000"/>
            </a:lvl1pPr>
          </a:lstStyle>
          <a:p>
            <a:pPr lvl="0">
              <a:defRPr sz="1800"/>
            </a:pPr>
            <a:r>
              <a:rPr sz="6000"/>
              <a:t>Balance of Trade</a:t>
            </a:r>
          </a:p>
        </p:txBody>
      </p:sp>
      <p:sp>
        <p:nvSpPr>
          <p:cNvPr id="75" name="Shape 75"/>
          <p:cNvSpPr/>
          <p:nvPr>
            <p:ph type="body" idx="1"/>
          </p:nvPr>
        </p:nvSpPr>
        <p:spPr>
          <a:prstGeom prst="rect">
            <a:avLst/>
          </a:prstGeom>
        </p:spPr>
        <p:txBody>
          <a:bodyPr/>
          <a:lstStyle/>
          <a:p>
            <a:pPr lvl="0" marL="368934" indent="-368934" defTabSz="484886">
              <a:spcBef>
                <a:spcPts val="3400"/>
              </a:spcBef>
              <a:defRPr sz="1800"/>
            </a:pPr>
            <a:r>
              <a:rPr sz="2988"/>
              <a:t>The difference between a country's imports and its exports. Balance of trade is the largest component of a country's balance of payments. </a:t>
            </a:r>
            <a:endParaRPr sz="2988"/>
          </a:p>
          <a:p>
            <a:pPr lvl="0" marL="368934" indent="-368934" defTabSz="484886">
              <a:spcBef>
                <a:spcPts val="3400"/>
              </a:spcBef>
              <a:defRPr sz="1800"/>
            </a:pPr>
            <a:r>
              <a:rPr sz="2988"/>
              <a:t> Debit items include imports, foreign aid, domestic spending abroad and domestic investments abroad. </a:t>
            </a:r>
            <a:endParaRPr sz="2988"/>
          </a:p>
          <a:p>
            <a:pPr lvl="0" marL="368934" indent="-368934" defTabSz="484886">
              <a:spcBef>
                <a:spcPts val="3400"/>
              </a:spcBef>
              <a:defRPr sz="1800"/>
            </a:pPr>
            <a:r>
              <a:rPr sz="2988"/>
              <a:t>Credit items include exports, foreign spending in the domestic economy and foreign investments in the domestic economy. </a:t>
            </a:r>
            <a:endParaRPr sz="2988"/>
          </a:p>
          <a:p>
            <a:pPr lvl="0" marL="368934" indent="-368934" defTabSz="484886">
              <a:spcBef>
                <a:spcPts val="3400"/>
              </a:spcBef>
              <a:defRPr sz="1800"/>
            </a:pPr>
            <a:r>
              <a:rPr sz="2988"/>
              <a:t>When exports are greater than imports than the BOT is favourable and if imports are greater than exports then it is unfavourable</a:t>
            </a:r>
          </a:p>
        </p:txBody>
      </p:sp>
    </p:spTree>
  </p:cSld>
  <p:clrMapOvr>
    <a:masterClrMapping/>
  </p:clrMapOvr>
  <p:transitio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 name="Shape 77"/>
          <p:cNvSpPr/>
          <p:nvPr>
            <p:ph type="title"/>
          </p:nvPr>
        </p:nvSpPr>
        <p:spPr>
          <a:prstGeom prst="rect">
            <a:avLst/>
          </a:prstGeom>
        </p:spPr>
        <p:txBody>
          <a:bodyPr/>
          <a:lstStyle>
            <a:lvl1pPr>
              <a:defRPr sz="6000">
                <a:latin typeface="Times New Roman"/>
                <a:ea typeface="Times New Roman"/>
                <a:cs typeface="Times New Roman"/>
                <a:sym typeface="Times New Roman"/>
              </a:defRPr>
            </a:lvl1pPr>
          </a:lstStyle>
          <a:p>
            <a:pPr lvl="0">
              <a:defRPr sz="1800"/>
            </a:pPr>
            <a:r>
              <a:rPr sz="6000"/>
              <a:t>BOP V. BOT</a:t>
            </a:r>
          </a:p>
        </p:txBody>
      </p:sp>
      <p:sp>
        <p:nvSpPr>
          <p:cNvPr id="78" name="Shape 78"/>
          <p:cNvSpPr/>
          <p:nvPr>
            <p:ph type="body" idx="1"/>
          </p:nvPr>
        </p:nvSpPr>
        <p:spPr>
          <a:prstGeom prst="rect">
            <a:avLst/>
          </a:prstGeom>
        </p:spPr>
        <p:txBody>
          <a:bodyPr/>
          <a:lstStyle/>
          <a:p>
            <a:pPr lvl="0"/>
          </a:p>
        </p:txBody>
      </p:sp>
      <p:graphicFrame>
        <p:nvGraphicFramePr>
          <p:cNvPr id="79" name="Table 79"/>
          <p:cNvGraphicFramePr/>
          <p:nvPr/>
        </p:nvGraphicFramePr>
        <p:xfrm>
          <a:off x="1003300" y="2889250"/>
          <a:ext cx="10309126" cy="5781130"/>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5154563"/>
                <a:gridCol w="5154563"/>
              </a:tblGrid>
              <a:tr h="662235">
                <a:tc>
                  <a:txBody>
                    <a:bodyPr/>
                    <a:lstStyle/>
                    <a:p>
                      <a:pPr lvl="0" defTabSz="914400"/>
                      <a:r>
                        <a:rPr b="1" sz="2600"/>
                        <a:t>BOP</a:t>
                      </a:r>
                    </a:p>
                  </a:txBody>
                  <a:tcPr marL="50800" marR="50800" marT="50800" marB="50800" anchor="ctr" anchorCtr="0" horzOverflow="overflow"/>
                </a:tc>
                <a:tc>
                  <a:txBody>
                    <a:bodyPr/>
                    <a:lstStyle/>
                    <a:p>
                      <a:pPr lvl="0" defTabSz="914400"/>
                      <a:r>
                        <a:rPr b="1" sz="2600"/>
                        <a:t>BOT</a:t>
                      </a:r>
                    </a:p>
                  </a:txBody>
                  <a:tcPr marL="50800" marR="50800" marT="50800" marB="50800" anchor="ctr" anchorCtr="0" horzOverflow="overflow"/>
                </a:tc>
              </a:tr>
              <a:tr h="674191">
                <a:tc>
                  <a:txBody>
                    <a:bodyPr/>
                    <a:lstStyle/>
                    <a:p>
                      <a:pPr lvl="0" defTabSz="914400"/>
                      <a:r>
                        <a:rPr sz="2000"/>
                        <a:t>It is a broad term</a:t>
                      </a:r>
                    </a:p>
                  </a:txBody>
                  <a:tcPr marL="50800" marR="50800" marT="50800" marB="50800" anchor="ctr" anchorCtr="0" horzOverflow="overflow"/>
                </a:tc>
                <a:tc>
                  <a:txBody>
                    <a:bodyPr/>
                    <a:lstStyle/>
                    <a:p>
                      <a:pPr lvl="0" defTabSz="914400"/>
                      <a:r>
                        <a:rPr sz="2000"/>
                        <a:t>It is a narrow term</a:t>
                      </a:r>
                    </a:p>
                  </a:txBody>
                  <a:tcPr marL="50800" marR="50800" marT="50800" marB="50800" anchor="ctr" anchorCtr="0" horzOverflow="overflow"/>
                </a:tc>
              </a:tr>
              <a:tr h="952500">
                <a:tc>
                  <a:txBody>
                    <a:bodyPr/>
                    <a:lstStyle/>
                    <a:p>
                      <a:pPr lvl="0" defTabSz="914400"/>
                      <a:r>
                        <a:rPr sz="2000"/>
                        <a:t>It includes all transactions related to visible, invisible and capital transfers.</a:t>
                      </a:r>
                    </a:p>
                  </a:txBody>
                  <a:tcPr marL="50800" marR="50800" marT="50800" marB="50800" anchor="ctr" anchorCtr="0" horzOverflow="overflow"/>
                </a:tc>
                <a:tc>
                  <a:txBody>
                    <a:bodyPr/>
                    <a:lstStyle/>
                    <a:p>
                      <a:pPr lvl="0" defTabSz="914400"/>
                      <a:r>
                        <a:rPr sz="2000"/>
                        <a:t>It includes only visible items.</a:t>
                      </a:r>
                    </a:p>
                  </a:txBody>
                  <a:tcPr marL="50800" marR="50800" marT="50800" marB="50800" anchor="ctr" anchorCtr="0" horzOverflow="overflow"/>
                </a:tc>
              </a:tr>
              <a:tr h="765571">
                <a:tc>
                  <a:txBody>
                    <a:bodyPr/>
                    <a:lstStyle/>
                    <a:p>
                      <a:pPr lvl="0" defTabSz="914400"/>
                      <a:r>
                        <a:rPr sz="2000"/>
                        <a:t>It is always balances itself.</a:t>
                      </a:r>
                    </a:p>
                  </a:txBody>
                  <a:tcPr marL="50800" marR="50800" marT="50800" marB="50800" anchor="ctr" anchorCtr="0" horzOverflow="overflow"/>
                </a:tc>
                <a:tc>
                  <a:txBody>
                    <a:bodyPr/>
                    <a:lstStyle/>
                    <a:p>
                      <a:pPr lvl="0" defTabSz="914400"/>
                      <a:r>
                        <a:rPr sz="2000"/>
                        <a:t>It can be favourable or unfavourable.</a:t>
                      </a:r>
                    </a:p>
                  </a:txBody>
                  <a:tcPr marL="50800" marR="50800" marT="50800" marB="50800" anchor="ctr" anchorCtr="0" horzOverflow="overflow"/>
                </a:tc>
              </a:tr>
              <a:tr h="1200348">
                <a:tc>
                  <a:txBody>
                    <a:bodyPr/>
                    <a:lstStyle/>
                    <a:p>
                      <a:pPr lvl="0" defTabSz="914400"/>
                      <a:r>
                        <a:rPr sz="2000"/>
                        <a:t>BOP = Current Account + Capital Account + or - Balancing item ( Errors and omissions) </a:t>
                      </a:r>
                    </a:p>
                  </a:txBody>
                  <a:tcPr marL="50800" marR="50800" marT="50800" marB="50800" anchor="ctr" anchorCtr="0" horzOverflow="overflow"/>
                </a:tc>
                <a:tc>
                  <a:txBody>
                    <a:bodyPr/>
                    <a:lstStyle/>
                    <a:p>
                      <a:pPr lvl="0" defTabSz="914400"/>
                      <a:r>
                        <a:rPr sz="2000"/>
                        <a:t>BOT = Net Earning on Export - Net payment for imports.</a:t>
                      </a:r>
                    </a:p>
                  </a:txBody>
                  <a:tcPr marL="50800" marR="50800" marT="50800" marB="50800" anchor="ctr" anchorCtr="0" horzOverflow="overflow"/>
                </a:tc>
              </a:tr>
              <a:tr h="1526282">
                <a:tc>
                  <a:txBody>
                    <a:bodyPr/>
                    <a:lstStyle/>
                    <a:p>
                      <a:pPr lvl="0" defTabSz="914400"/>
                      <a:r>
                        <a:rPr sz="2000"/>
                        <a:t>Following are main factors which affect BOT a) cost of production b) availability of raw materials c) Exchange rate d) Prices of goods manufactured at home </a:t>
                      </a:r>
                    </a:p>
                  </a:txBody>
                  <a:tcPr marL="50800" marR="50800" marT="50800" marB="50800" anchor="ctr" anchorCtr="0" horzOverflow="overflow"/>
                </a:tc>
                <a:tc>
                  <a:txBody>
                    <a:bodyPr/>
                    <a:lstStyle/>
                    <a:p>
                      <a:pPr lvl="0" defTabSz="914400"/>
                      <a:r>
                        <a:rPr sz="2000"/>
                        <a:t>Following are main factors which affect BOP a) Conditions of foreign lenders. b) Economic policy of Govt. c) all the factors of BOT</a:t>
                      </a:r>
                    </a:p>
                  </a:txBody>
                  <a:tcPr marL="50800" marR="50800" marT="50800" marB="50800" anchor="ctr" anchorCtr="0" horzOverflow="overflow"/>
                </a:tc>
              </a:tr>
            </a:tbl>
          </a:graphicData>
        </a:graphic>
      </p:graphicFrame>
    </p:spTree>
  </p:cSld>
  <p:clrMapOvr>
    <a:masterClrMapping/>
  </p:clrMapOvr>
  <p:transitio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 name="Shape 81"/>
          <p:cNvSpPr/>
          <p:nvPr>
            <p:ph type="title"/>
          </p:nvPr>
        </p:nvSpPr>
        <p:spPr>
          <a:prstGeom prst="rect">
            <a:avLst/>
          </a:prstGeom>
        </p:spPr>
        <p:txBody>
          <a:bodyPr/>
          <a:lstStyle>
            <a:lvl1pPr>
              <a:defRPr sz="5000">
                <a:latin typeface="Times New Roman"/>
                <a:ea typeface="Times New Roman"/>
                <a:cs typeface="Times New Roman"/>
                <a:sym typeface="Times New Roman"/>
              </a:defRPr>
            </a:lvl1pPr>
          </a:lstStyle>
          <a:p>
            <a:pPr lvl="0">
              <a:defRPr sz="1800"/>
            </a:pPr>
            <a:r>
              <a:rPr sz="5000"/>
              <a:t>Thankyou</a:t>
            </a:r>
          </a:p>
        </p:txBody>
      </p:sp>
    </p:spTree>
  </p:cSld>
  <p:clrMapOvr>
    <a:masterClrMapping/>
  </p:clrMapOvr>
  <p:transition spd="med" advClick="1"/>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